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7" r:id="rId20"/>
    <p:sldId id="275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C34"/>
    <a:srgbClr val="E18437"/>
    <a:srgbClr val="00FF99"/>
    <a:srgbClr val="FF00FF"/>
    <a:srgbClr val="6600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4524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A16886-F5A4-4E4D-8561-B92E318394C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5553c01f0988ae941a1351b7231a707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426" y="0"/>
            <a:ext cx="91974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1843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«Развитие творческих способностей дошкольников в рамках  реализации ФГОС ДО»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1843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100" name="Picture 4" descr="https://ds04.infourok.ru/uploads/ex/09aa/000c2b21-401084d8/hello_html_m3fbd5a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357430"/>
            <a:ext cx="3167630" cy="2682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43900" y="3571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85723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строительного материала можно использовать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материал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лексей\Desktop\фотки\теремок\теремок 1\WP_20180926_005.jpg"/>
          <p:cNvPicPr/>
          <p:nvPr/>
        </p:nvPicPr>
        <p:blipFill>
          <a:blip r:embed="rId3" cstate="print"/>
          <a:srcRect t="19265" b="19085"/>
          <a:stretch>
            <a:fillRect/>
          </a:stretch>
        </p:blipFill>
        <p:spPr bwMode="auto">
          <a:xfrm rot="16200000">
            <a:off x="1047565" y="3810163"/>
            <a:ext cx="2291074" cy="28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лексей\Desktop\рисование\WP_20181024_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71612"/>
            <a:ext cx="3816041" cy="220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лексей\Desktop\фотки\теремок\теремок 1\WP_20180926_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000504"/>
            <a:ext cx="395986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001024" y="5000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35716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поделок из бросового материала  стимулирует любознательность, образное и пространственное мышление.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лексей\Desktop\фотки\теремок\теремок 1\WP_20180918_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210502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лексей\Desktop\фотки\теремок\фото теремок лето осень 2018\WP_20180912_005.jpg"/>
          <p:cNvPicPr/>
          <p:nvPr/>
        </p:nvPicPr>
        <p:blipFill>
          <a:blip r:embed="rId4" cstate="print"/>
          <a:srcRect b="26330"/>
          <a:stretch>
            <a:fillRect/>
          </a:stretch>
        </p:blipFill>
        <p:spPr bwMode="auto">
          <a:xfrm>
            <a:off x="6143636" y="1142984"/>
            <a:ext cx="19431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лексей\Desktop\фотки\теремок\фото теремок лето осень 2018\WP_20180910_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071546"/>
            <a:ext cx="3077851" cy="178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лексей\Desktop\фотки\теремок\фото теремок лето осень 2018\WP_20180620_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071810"/>
            <a:ext cx="3152781" cy="182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C:\Users\Алексей\Desktop\фотки\теремок\фото теремок лето осень 2018\WP_20180620_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677929" y="4466210"/>
            <a:ext cx="2782089" cy="156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Алексей\Desktop\фотки\теремок\фото теремок лето осень 2018\WP_20180912_008.jpg"/>
          <p:cNvPicPr>
            <a:picLocks noChangeAspect="1" noChangeArrowheads="1"/>
          </p:cNvPicPr>
          <p:nvPr/>
        </p:nvPicPr>
        <p:blipFill>
          <a:blip r:embed="rId8" cstate="print"/>
          <a:srcRect l="4337" t="3855"/>
          <a:stretch>
            <a:fillRect/>
          </a:stretch>
        </p:blipFill>
        <p:spPr bwMode="auto">
          <a:xfrm>
            <a:off x="3143240" y="5143512"/>
            <a:ext cx="2365338" cy="133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215338" y="5000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14414" y="500042"/>
            <a:ext cx="68579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значение в детских садах можно и нужно уделять театрализованной деятельности, всем видам детского театра, потому что они помогают: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правильную модель поведения в современном мире;</a:t>
            </a:r>
            <a:endParaRPr lang="ru-RU" sz="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общую культуру ребенка, приобщать к духовным   ценностям;</a:t>
            </a:r>
            <a:endParaRPr lang="ru-RU" sz="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его с детской литературой, музыкой, изобразительным искусством, правилами этикета, обрядами, традициями, привить устойчивый интерес;</a:t>
            </a:r>
            <a:endParaRPr lang="ru-RU" sz="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навык воплощать в игре определенные переживания, побуждать</a:t>
            </a:r>
            <a:r>
              <a:rPr lang="ru-RU" sz="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созданию новых образов, побуждать к мышлению.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лексей\Desktop\Новая папка\проект соломатина\презентация\IMG_2560.jpg"/>
          <p:cNvPicPr>
            <a:picLocks noChangeAspect="1" noChangeArrowheads="1"/>
          </p:cNvPicPr>
          <p:nvPr/>
        </p:nvPicPr>
        <p:blipFill>
          <a:blip r:embed="rId3" cstate="print"/>
          <a:srcRect l="7273" t="14546" r="1817"/>
          <a:stretch>
            <a:fillRect/>
          </a:stretch>
        </p:blipFill>
        <p:spPr bwMode="auto">
          <a:xfrm>
            <a:off x="2030591" y="3071810"/>
            <a:ext cx="4898863" cy="345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143900" y="5000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Алексей\Desktop\фотки\теремок\WP_20170214_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8719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презентация\IMG_30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52"/>
            <a:ext cx="3500462" cy="263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презентация\IMG_30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786058"/>
            <a:ext cx="3076582" cy="227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лексей\Desktop\творчество\WP_20181031_002.jpg"/>
          <p:cNvPicPr>
            <a:picLocks noChangeAspect="1" noChangeArrowheads="1"/>
          </p:cNvPicPr>
          <p:nvPr/>
        </p:nvPicPr>
        <p:blipFill>
          <a:blip r:embed="rId6" cstate="print"/>
          <a:srcRect t="24375" r="13333" b="19375"/>
          <a:stretch>
            <a:fillRect/>
          </a:stretch>
        </p:blipFill>
        <p:spPr bwMode="auto">
          <a:xfrm>
            <a:off x="642910" y="2857496"/>
            <a:ext cx="185738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лексей\Desktop\творчество\WP_20181031_004.jpg"/>
          <p:cNvPicPr>
            <a:picLocks noChangeAspect="1" noChangeArrowheads="1"/>
          </p:cNvPicPr>
          <p:nvPr/>
        </p:nvPicPr>
        <p:blipFill>
          <a:blip r:embed="rId7" cstate="print"/>
          <a:srcRect l="13451" t="8696" r="20516" b="8695"/>
          <a:stretch>
            <a:fillRect/>
          </a:stretch>
        </p:blipFill>
        <p:spPr bwMode="auto">
          <a:xfrm>
            <a:off x="2928926" y="4572008"/>
            <a:ext cx="274096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лексей\Desktop\творчество\WP_20181031_006.jpg"/>
          <p:cNvPicPr>
            <a:picLocks noChangeAspect="1" noChangeArrowheads="1"/>
          </p:cNvPicPr>
          <p:nvPr/>
        </p:nvPicPr>
        <p:blipFill>
          <a:blip r:embed="rId8" cstate="print"/>
          <a:srcRect t="19294" b="19564"/>
          <a:stretch>
            <a:fillRect/>
          </a:stretch>
        </p:blipFill>
        <p:spPr bwMode="auto">
          <a:xfrm>
            <a:off x="3500430" y="2571744"/>
            <a:ext cx="164306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01090" y="3571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85852" y="642918"/>
            <a:ext cx="7072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деятельность создаёт условия для развития творческих способностей. Этот вид деятельности требует от детей: внимания, сообразительности, быстроты реакции, организованности, умения действовать, подчиняясь определённому образу, перевоплощаясь в него, живя его жизнью.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G:\презентация\IMG_750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0024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Алексей\Desktop\фотки\теремок\теремок 2018\WP_20180503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85926"/>
            <a:ext cx="3675056" cy="206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F:\сказка фасолинка\IMG_3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214818"/>
            <a:ext cx="2643174" cy="198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F:\сказка фасолинка\IMG_3627.jpg"/>
          <p:cNvPicPr>
            <a:picLocks noChangeAspect="1" noChangeArrowheads="1"/>
          </p:cNvPicPr>
          <p:nvPr/>
        </p:nvPicPr>
        <p:blipFill>
          <a:blip r:embed="rId6" cstate="print"/>
          <a:srcRect l="26531" t="10884"/>
          <a:stretch>
            <a:fillRect/>
          </a:stretch>
        </p:blipFill>
        <p:spPr bwMode="auto">
          <a:xfrm>
            <a:off x="5072066" y="3929066"/>
            <a:ext cx="2571736" cy="233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72462" y="5000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642918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«Волшебные кляксы»</a:t>
            </a:r>
            <a:endParaRPr lang="ru-RU" sz="4000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8" name="Picture 2" descr="C:\Users\Алексей\Desktop\творчество\WP_20181101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22304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786710" y="5000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Алексей\Desktop\творчество\WP_20181101_002.jpg"/>
          <p:cNvPicPr>
            <a:picLocks noChangeAspect="1" noChangeArrowheads="1"/>
          </p:cNvPicPr>
          <p:nvPr/>
        </p:nvPicPr>
        <p:blipFill>
          <a:blip r:embed="rId3"/>
          <a:srcRect l="9534" t="1695" r="9428"/>
          <a:stretch>
            <a:fillRect/>
          </a:stretch>
        </p:blipFill>
        <p:spPr bwMode="auto">
          <a:xfrm>
            <a:off x="1643042" y="1214422"/>
            <a:ext cx="6072230" cy="414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786710" y="57148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C:\Users\Алексей\Desktop\творчество\WP_20181101_003.jpg"/>
          <p:cNvPicPr>
            <a:picLocks noChangeAspect="1" noChangeArrowheads="1"/>
          </p:cNvPicPr>
          <p:nvPr/>
        </p:nvPicPr>
        <p:blipFill>
          <a:blip r:embed="rId3"/>
          <a:srcRect l="9073" t="1613" r="8367"/>
          <a:stretch>
            <a:fillRect/>
          </a:stretch>
        </p:blipFill>
        <p:spPr bwMode="auto">
          <a:xfrm>
            <a:off x="1357290" y="1214422"/>
            <a:ext cx="6500858" cy="43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715272" y="5000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57290" y="500042"/>
            <a:ext cx="6858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«Фантазеры»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Предлагаю вам придумать сказку.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одном царстве государстве …» продолжает следующий игрок,  последнему игроку необходимо закончить сказку с логическим завершением.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http://zamokdetstva.ru/img/z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5643603" cy="3087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86710" y="5000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 descr="C:\Users\Алексей\Desktop\творчество\WP_20181031_011.jpg"/>
          <p:cNvPicPr>
            <a:picLocks noChangeAspect="1" noChangeArrowheads="1"/>
          </p:cNvPicPr>
          <p:nvPr/>
        </p:nvPicPr>
        <p:blipFill>
          <a:blip r:embed="rId3" cstate="print"/>
          <a:srcRect l="8726" t="1887" r="11674"/>
          <a:stretch>
            <a:fillRect/>
          </a:stretch>
        </p:blipFill>
        <p:spPr bwMode="auto">
          <a:xfrm>
            <a:off x="785786" y="357166"/>
            <a:ext cx="3297128" cy="22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лексей\Desktop\творчество\WP_20181030_004.jpg"/>
          <p:cNvPicPr>
            <a:picLocks noChangeAspect="1" noChangeArrowheads="1"/>
          </p:cNvPicPr>
          <p:nvPr/>
        </p:nvPicPr>
        <p:blipFill>
          <a:blip r:embed="rId4" cstate="print"/>
          <a:srcRect l="32812" t="6944"/>
          <a:stretch>
            <a:fillRect/>
          </a:stretch>
        </p:blipFill>
        <p:spPr bwMode="auto">
          <a:xfrm>
            <a:off x="5072066" y="357166"/>
            <a:ext cx="3025958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Алексей\Desktop\фотки\теремок\WP_20171115_004.jpg"/>
          <p:cNvPicPr>
            <a:picLocks noChangeAspect="1" noChangeArrowheads="1"/>
          </p:cNvPicPr>
          <p:nvPr/>
        </p:nvPicPr>
        <p:blipFill>
          <a:blip r:embed="rId5"/>
          <a:srcRect l="10817" t="34616" r="11297"/>
          <a:stretch>
            <a:fillRect/>
          </a:stretch>
        </p:blipFill>
        <p:spPr bwMode="auto">
          <a:xfrm>
            <a:off x="2357422" y="2928934"/>
            <a:ext cx="484104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Алексей\Desktop\фотки\теремок\WP_20171107_010.jpg"/>
          <p:cNvPicPr>
            <a:picLocks noChangeAspect="1" noChangeArrowheads="1"/>
          </p:cNvPicPr>
          <p:nvPr/>
        </p:nvPicPr>
        <p:blipFill>
          <a:blip r:embed="rId6" cstate="print"/>
          <a:srcRect l="25582" t="29361" r="11627" b="13081"/>
          <a:stretch>
            <a:fillRect/>
          </a:stretch>
        </p:blipFill>
        <p:spPr bwMode="auto">
          <a:xfrm>
            <a:off x="6786578" y="3357562"/>
            <a:ext cx="192882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Алексей\Desktop\фотки\теремок\WP_20171108_011.jpg"/>
          <p:cNvPicPr>
            <a:picLocks noChangeAspect="1" noChangeArrowheads="1"/>
          </p:cNvPicPr>
          <p:nvPr/>
        </p:nvPicPr>
        <p:blipFill>
          <a:blip r:embed="rId7" cstate="print"/>
          <a:srcRect l="20370" t="35417" b="7291"/>
          <a:stretch>
            <a:fillRect/>
          </a:stretch>
        </p:blipFill>
        <p:spPr bwMode="auto">
          <a:xfrm>
            <a:off x="428596" y="3214686"/>
            <a:ext cx="2286002" cy="292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286776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728" y="785794"/>
            <a:ext cx="707236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Lucida Sans Unicode" pitchFamily="34" charset="0"/>
                <a:cs typeface="Times New Roman" pitchFamily="18" charset="0"/>
              </a:rPr>
              <a:t>Ребенок наделен великими возможностями.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Lucida Sans Unicode" pitchFamily="34" charset="0"/>
                <a:cs typeface="Times New Roman" pitchFamily="18" charset="0"/>
              </a:rPr>
              <a:t>И если мы действительно стремимся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Lucida Sans Unicode" pitchFamily="34" charset="0"/>
                <a:cs typeface="Times New Roman" pitchFamily="18" charset="0"/>
              </a:rPr>
              <a:t>к преображению общества, целью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Lucida Sans Unicode" pitchFamily="34" charset="0"/>
                <a:cs typeface="Times New Roman" pitchFamily="18" charset="0"/>
              </a:rPr>
              <a:t>обучения должно стать развитие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Lucida Sans Unicode" pitchFamily="34" charset="0"/>
                <a:cs typeface="Times New Roman" pitchFamily="18" charset="0"/>
              </a:rPr>
              <a:t>творческих способностей.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Lucida Sans Unicode" pitchFamily="34" charset="0"/>
                <a:cs typeface="Times New Roman" pitchFamily="18" charset="0"/>
              </a:rPr>
              <a:t>                                                 М.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Lucida Sans Unicode" pitchFamily="34" charset="0"/>
                <a:cs typeface="Times New Roman" pitchFamily="18" charset="0"/>
              </a:rPr>
              <a:t>Монтессори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7" name="Picture 5" descr="http://www.vt-ddsh.ru/images7/zent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517" y="3357562"/>
            <a:ext cx="8433580" cy="26668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29652" y="2857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357298"/>
            <a:ext cx="70346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045C34"/>
                </a:solidFill>
                <a:effectLst/>
              </a:rPr>
              <a:t>Спасибо за внимание!</a:t>
            </a:r>
            <a:endParaRPr lang="ru-RU" sz="4400" b="1" cap="none" spc="0" dirty="0">
              <a:ln/>
              <a:solidFill>
                <a:srgbClr val="045C34"/>
              </a:solidFill>
              <a:effectLst/>
            </a:endParaRPr>
          </a:p>
        </p:txBody>
      </p:sp>
      <p:pic>
        <p:nvPicPr>
          <p:cNvPr id="35842" name="Picture 2" descr="http://youreng.ru/wp-content/uploads/2013/11/kids-painting-15808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714620"/>
            <a:ext cx="453329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857232"/>
            <a:ext cx="64294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индивидуальные  особенности ребенка. У одного,  это развито более ярко может врожденное – наследственное, а может на него так влияет окружающая среда.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ru.yandex.net/i?id=04dbed6a329fa2f08fae69c776ae81b4-sr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285992"/>
            <a:ext cx="2285128" cy="2624089"/>
          </a:xfrm>
          <a:prstGeom prst="rect">
            <a:avLst/>
          </a:prstGeom>
          <a:noFill/>
        </p:spPr>
      </p:pic>
      <p:pic>
        <p:nvPicPr>
          <p:cNvPr id="2052" name="Picture 4" descr="http://sch2001.ru/userImages/izo_skaz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357430"/>
            <a:ext cx="3591833" cy="2352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6776" y="50004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785794"/>
            <a:ext cx="63579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приемы: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Наглядный метод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приемов работы, оценка детских работ;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Словесный метод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использует для того, чтобы дети могли включиться в совместную деятельность;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Художественное слово –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эмоционально откликаются на красоту поэтических строк;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-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приемы способствуют развитию мышления и воображения, а также привлекают детей к выполнению задач;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 помогает лучше понять, представить изображаемый образ, настраивает детей на единый лад, сопровождает процесс изобразительного творчества;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Игровая  мотивация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перед детьми игровую и только потом учебную задачу.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0004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Users\Алексей\Desktop\рисование\WP_20181024_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361472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лексей\Desktop\фотки\теремок\развитие мелкой моторики 1 мл. группа\WP_20170209_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71810"/>
            <a:ext cx="324929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лексей\Desktop\рисование\WP_20181024_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071810"/>
            <a:ext cx="1753232" cy="316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4.bp.blogspot.com/-KQouEgBHtpk/TbMW8yeSacI/AAAAAAAAA5Y/Mmkumov0FRY/s1600/725753b21c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929198"/>
            <a:ext cx="4308817" cy="1289952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642918"/>
            <a:ext cx="156717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проект соломатина\бабочки\IMG_2518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1672" y="505595"/>
            <a:ext cx="2833680" cy="225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проект соломатина\бабочки\IMG_2534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5749" y="4148459"/>
            <a:ext cx="2705105" cy="169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358214" y="4286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Алексей\Desktop\фотки\проект дикие животные\2 занятие\WP_20171026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480"/>
            <a:ext cx="37147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лексей\Desktop\фотки\теремок\теремок 1\WP_20180926_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357298"/>
            <a:ext cx="221457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Алексей\Desktop\творчество\WP_20181030_003.jpg"/>
          <p:cNvPicPr>
            <a:picLocks noChangeAspect="1" noChangeArrowheads="1"/>
          </p:cNvPicPr>
          <p:nvPr/>
        </p:nvPicPr>
        <p:blipFill>
          <a:blip r:embed="rId5" cstate="print"/>
          <a:srcRect l="8036" r="5867"/>
          <a:stretch>
            <a:fillRect/>
          </a:stretch>
        </p:blipFill>
        <p:spPr bwMode="auto">
          <a:xfrm>
            <a:off x="1071538" y="2928934"/>
            <a:ext cx="4483094" cy="292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86776" y="4286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Алексей\Desktop\рисование\WP_20181024_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92943" y="392885"/>
            <a:ext cx="207170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лексей\Desktop\рисование\WP_20181024_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00108"/>
            <a:ext cx="3071834" cy="206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проект соломатина\ежик\IMG_244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500570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проект соломатина\10.04\IMG_235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000108"/>
            <a:ext cx="22859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настя\IMG_7318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86124"/>
            <a:ext cx="3214684" cy="229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настя\IMG_7325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4643446"/>
            <a:ext cx="2418078" cy="167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358214" y="3571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Алексей\Desktop\фотки\проект дикие животные\3 занятие\WP_20171102_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Desktop\творчество\WP_20181030_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00372"/>
            <a:ext cx="4230685" cy="237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ексей\Desktop\творчество\WP_20181031_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0042"/>
            <a:ext cx="3643306" cy="20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лексей\Desktop\творчество\WP_20181031_016.jpg"/>
          <p:cNvPicPr>
            <a:picLocks noChangeAspect="1" noChangeArrowheads="1"/>
          </p:cNvPicPr>
          <p:nvPr/>
        </p:nvPicPr>
        <p:blipFill>
          <a:blip r:embed="rId6" cstate="print"/>
          <a:srcRect l="8036" t="14285" r="16428"/>
          <a:stretch>
            <a:fillRect/>
          </a:stretch>
        </p:blipFill>
        <p:spPr bwMode="auto">
          <a:xfrm>
            <a:off x="571472" y="3357562"/>
            <a:ext cx="3357586" cy="214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86776" y="5000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3/89363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714356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Большую роль в развитии творческих способностей имеет – конструирование.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лексей\Desktop\фотки\теремок\фото\занятие\IMG_9573.jpg"/>
          <p:cNvPicPr/>
          <p:nvPr/>
        </p:nvPicPr>
        <p:blipFill>
          <a:blip r:embed="rId3" cstate="print"/>
          <a:srcRect l="11968" t="8911" r="30186"/>
          <a:stretch>
            <a:fillRect/>
          </a:stretch>
        </p:blipFill>
        <p:spPr bwMode="auto">
          <a:xfrm>
            <a:off x="785786" y="1428736"/>
            <a:ext cx="2071702" cy="219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7" name="Picture 1" descr="C:\Users\Алексей\Desktop\фотки\теремок\2 младшая\WP_20180508_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142984"/>
            <a:ext cx="3936996" cy="22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лексей\Desktop\фотки\теремок\WP_20180115_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14752"/>
            <a:ext cx="2386016" cy="149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Алексей\Desktop\фотки\теремок\фото теремок лето осень 2018\WP_20180508_011.jpg"/>
          <p:cNvPicPr>
            <a:picLocks noChangeAspect="1" noChangeArrowheads="1"/>
          </p:cNvPicPr>
          <p:nvPr/>
        </p:nvPicPr>
        <p:blipFill>
          <a:blip r:embed="rId6" cstate="print"/>
          <a:srcRect l="9091" t="9697" r="23636"/>
          <a:stretch>
            <a:fillRect/>
          </a:stretch>
        </p:blipFill>
        <p:spPr bwMode="auto">
          <a:xfrm>
            <a:off x="5929322" y="3429000"/>
            <a:ext cx="2643206" cy="199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лексей\Desktop\творчество\WP_20181030_012.jpg"/>
          <p:cNvPicPr>
            <a:picLocks noChangeAspect="1" noChangeArrowheads="1"/>
          </p:cNvPicPr>
          <p:nvPr/>
        </p:nvPicPr>
        <p:blipFill>
          <a:blip r:embed="rId7" cstate="print"/>
          <a:srcRect t="30428" b="13322"/>
          <a:stretch>
            <a:fillRect/>
          </a:stretch>
        </p:blipFill>
        <p:spPr bwMode="auto">
          <a:xfrm>
            <a:off x="3071802" y="3429000"/>
            <a:ext cx="27146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072462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867</TotalTime>
  <Words>326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Алексей</cp:lastModifiedBy>
  <cp:revision>102</cp:revision>
  <dcterms:created xsi:type="dcterms:W3CDTF">2016-01-11T16:19:03Z</dcterms:created>
  <dcterms:modified xsi:type="dcterms:W3CDTF">2018-11-01T02:59:09Z</dcterms:modified>
</cp:coreProperties>
</file>